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0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27559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1850" y="1759585"/>
            <a:ext cx="12959715" cy="24472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540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AI</a:t>
            </a:r>
            <a:r>
              <a:rPr lang="en-US" sz="540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  <a:sym typeface="+mn-ea"/>
              </a:rPr>
              <a:t>-Powered Career Guidance System </a:t>
            </a:r>
            <a:endParaRPr lang="en-US" sz="5400" dirty="0">
              <a:latin typeface="Arial Black" panose="020B0A04020102020204" charset="0"/>
              <a:cs typeface="Arial Black" panose="020B0A04020102020204" charset="0"/>
            </a:endParaRPr>
          </a:p>
          <a:p>
            <a:pPr marL="3657600" lvl="8" indent="457200" algn="l">
              <a:lnSpc>
                <a:spcPts val="8010"/>
              </a:lnSpc>
              <a:buNone/>
            </a:pPr>
            <a:endParaRPr lang="en-US" b="1" dirty="0">
              <a:solidFill>
                <a:srgbClr val="E4E4EF"/>
              </a:solidFill>
              <a:latin typeface="Arial Black" panose="020B0A04020102020204" charset="0"/>
              <a:ea typeface="思源黑体-思源黑体-Medium" pitchFamily="34" charset="-122"/>
              <a:cs typeface="Arial Black" panose="020B0A04020102020204" charset="0"/>
              <a:sym typeface="+mn-ea"/>
            </a:endParaRPr>
          </a:p>
          <a:p>
            <a:pPr marL="3657600" lvl="8" indent="457200" algn="l">
              <a:lnSpc>
                <a:spcPts val="8010"/>
              </a:lnSpc>
              <a:buNone/>
            </a:pPr>
            <a:r>
              <a:rPr lang="en-US" b="1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  <a:sym typeface="+mn-ea"/>
              </a:rPr>
              <a:t>                                     Presented by</a:t>
            </a:r>
            <a:r>
              <a:rPr lang="en-US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  <a:sym typeface="+mn-ea"/>
              </a:rPr>
              <a:t>: </a:t>
            </a:r>
            <a:r>
              <a:rPr lang="en-US" b="1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  <a:sym typeface="+mn-ea"/>
              </a:rPr>
              <a:t>Avinash Pamarthi </a:t>
            </a:r>
            <a:r>
              <a:rPr lang="en-US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  <a:sym typeface="+mn-ea"/>
              </a:rPr>
              <a:t>  </a:t>
            </a:r>
            <a:endParaRPr lang="en-US" dirty="0">
              <a:latin typeface="Arial Black" panose="020B0A04020102020204" charset="0"/>
              <a:cs typeface="Arial Black" panose="020B0A04020102020204" charset="0"/>
            </a:endParaRPr>
          </a:p>
          <a:p>
            <a:pPr marL="3657600" lvl="8" indent="457200" algn="l">
              <a:lnSpc>
                <a:spcPts val="2970"/>
              </a:lnSpc>
              <a:buNone/>
            </a:pPr>
            <a:r>
              <a:rPr lang="en-US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  <a:sym typeface="+mn-ea"/>
              </a:rPr>
              <a:t>                                     Roll Number:  </a:t>
            </a:r>
            <a:r>
              <a:rPr lang="en-US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  <a:sym typeface="+mn-ea"/>
              </a:rPr>
              <a:t>24KN5A0509 ~ BATCH 15</a:t>
            </a:r>
            <a:endParaRPr lang="en-US" dirty="0">
              <a:solidFill>
                <a:srgbClr val="E4E4EF"/>
              </a:solidFill>
              <a:latin typeface="Arial Black" panose="020B0A04020102020204" charset="0"/>
              <a:ea typeface="思源黑体-思源黑体-Medium" pitchFamily="34" charset="-122"/>
              <a:cs typeface="Arial Black" panose="020B0A04020102020204" charset="0"/>
              <a:sym typeface="+mn-ea"/>
            </a:endParaRPr>
          </a:p>
          <a:p>
            <a:pPr marL="3657600" lvl="8" indent="457200" algn="l">
              <a:lnSpc>
                <a:spcPts val="2970"/>
              </a:lnSpc>
              <a:buNone/>
            </a:pPr>
            <a:r>
              <a:rPr lang="en-US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  <a:sym typeface="+mn-ea"/>
              </a:rPr>
              <a:t>                                     Department: CSE, NRI Institute  of Technology</a:t>
            </a:r>
            <a:endParaRPr lang="en-US" dirty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l">
              <a:lnSpc>
                <a:spcPts val="2970"/>
              </a:lnSpc>
              <a:buNone/>
            </a:pPr>
            <a:endParaRPr lang="en-US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34593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98448"/>
            <a:ext cx="12984480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05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77647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6638544"/>
            <a:ext cx="12984480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5056632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Proposed System</a:t>
            </a:r>
            <a:endParaRPr lang="en-US" sz="642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4764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1051560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endParaRPr lang="en-US" sz="4640" dirty="0"/>
          </a:p>
        </p:txBody>
      </p:sp>
      <p:sp>
        <p:nvSpPr>
          <p:cNvPr id="4" name="Text 1"/>
          <p:cNvSpPr/>
          <p:nvPr/>
        </p:nvSpPr>
        <p:spPr>
          <a:xfrm>
            <a:off x="950976" y="2359152"/>
            <a:ext cx="3986784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nt: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710928" y="6437376"/>
            <a:ext cx="3986784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710928" y="5065776"/>
            <a:ext cx="3986784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710928" y="2313432"/>
            <a:ext cx="3986784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50976" y="4379976"/>
            <a:ext cx="3986784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50976" y="6016752"/>
            <a:ext cx="3986784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710928" y="3694176"/>
            <a:ext cx="3986784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34593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056632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Modules Overview</a:t>
            </a:r>
            <a:endParaRPr lang="en-US" sz="64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832104" y="1298448"/>
            <a:ext cx="12984480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06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832104" y="377647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6638544"/>
            <a:ext cx="12984480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946904"/>
            <a:ext cx="6345936" cy="6217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60" y="2807208"/>
            <a:ext cx="6345936" cy="9966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4069080"/>
            <a:ext cx="6345936" cy="62179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824728"/>
            <a:ext cx="12957048" cy="6217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2807208"/>
            <a:ext cx="6345936" cy="99669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4946904"/>
            <a:ext cx="6345936" cy="62179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069080"/>
            <a:ext cx="6345936" cy="621792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078992" y="5943600"/>
            <a:ext cx="1248156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Networking Suggestions for career growth and opportunities.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2" name="Text 1"/>
          <p:cNvSpPr/>
          <p:nvPr/>
        </p:nvSpPr>
        <p:spPr>
          <a:xfrm>
            <a:off x="1078992" y="2926080"/>
            <a:ext cx="5870448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The proposed system will encompass several crucial modules: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3" name="Text 2"/>
          <p:cNvSpPr/>
          <p:nvPr/>
        </p:nvSpPr>
        <p:spPr>
          <a:xfrm>
            <a:off x="832104" y="179222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Breakdown of the System</a:t>
            </a:r>
            <a:endParaRPr lang="en-US" sz="466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690104" y="2926080"/>
            <a:ext cx="5870448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Career Guidance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5" name="Text 4"/>
          <p:cNvSpPr/>
          <p:nvPr/>
        </p:nvSpPr>
        <p:spPr>
          <a:xfrm>
            <a:off x="7690104" y="4187952"/>
            <a:ext cx="5870448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Learning Path Recommendations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6" name="Text 5"/>
          <p:cNvSpPr/>
          <p:nvPr/>
        </p:nvSpPr>
        <p:spPr>
          <a:xfrm>
            <a:off x="1078992" y="4187952"/>
            <a:ext cx="5870448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Resume Analyzer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Text 6"/>
          <p:cNvSpPr/>
          <p:nvPr/>
        </p:nvSpPr>
        <p:spPr>
          <a:xfrm>
            <a:off x="7690104" y="5065776"/>
            <a:ext cx="5870448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Job Market Insights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8" name="Text 7"/>
          <p:cNvSpPr/>
          <p:nvPr/>
        </p:nvSpPr>
        <p:spPr>
          <a:xfrm>
            <a:off x="1078992" y="5065776"/>
            <a:ext cx="5870448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Mock Interview with voice &amp; timer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34593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638544"/>
            <a:ext cx="12984480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5056632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Technologies Used</a:t>
            </a:r>
            <a:endParaRPr lang="en-US" sz="64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298448"/>
            <a:ext cx="12984480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07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32104" y="377647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669280" y="411480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6217920" y="5605272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6693408" y="2889504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7781544" y="5879592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8257032" y="3163824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8805672" y="466344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10177272" y="4754880"/>
            <a:ext cx="3511296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Backend: Python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6" name="Text 7"/>
          <p:cNvSpPr/>
          <p:nvPr/>
        </p:nvSpPr>
        <p:spPr>
          <a:xfrm>
            <a:off x="950976" y="2743200"/>
            <a:ext cx="3986784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The project integrates diverse technologies to deliver an effective solution: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Text 8"/>
          <p:cNvSpPr/>
          <p:nvPr/>
        </p:nvSpPr>
        <p:spPr>
          <a:xfrm>
            <a:off x="9710928" y="3127248"/>
            <a:ext cx="3986784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Frontend: Streamlit, HTML/CSS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950976" y="4754880"/>
            <a:ext cx="3511296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Text-to-Speech Output: pyttsx3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9" name="Text 10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Tech Stack Overview</a:t>
            </a:r>
            <a:endParaRPr lang="en-US" sz="464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0" name="Text 11"/>
          <p:cNvSpPr/>
          <p:nvPr/>
        </p:nvSpPr>
        <p:spPr>
          <a:xfrm>
            <a:off x="950976" y="6007608"/>
            <a:ext cx="3986784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Voice Input Library: SpeechRecognition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9710928" y="6007608"/>
            <a:ext cx="3986784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AI Component: Google Generative AI (Gemini 1.5 Pro)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669280" y="411480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6" name="Text 1"/>
          <p:cNvSpPr/>
          <p:nvPr/>
        </p:nvSpPr>
        <p:spPr>
          <a:xfrm>
            <a:off x="8805672" y="466344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10177272" y="4379976"/>
            <a:ext cx="3511296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Data Visualization Tools: Pandas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Tech Stack Overview(2)</a:t>
            </a:r>
            <a:endParaRPr lang="en-US" sz="466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950976" y="4572000"/>
            <a:ext cx="3511296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PDF Reading Library: PyPDF2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419856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19856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419856"/>
            <a:ext cx="7790688" cy="77906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419856"/>
            <a:ext cx="7790688" cy="77906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419856"/>
            <a:ext cx="7790688" cy="77906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462272" y="6181344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7232904" y="416052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5522976" y="4718304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8951976" y="4718304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10012680" y="6181344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950976" y="4187952"/>
            <a:ext cx="2084832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Homepage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3611880" y="2642616"/>
            <a:ext cx="2084832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Career Guidance form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8951976" y="2642616"/>
            <a:ext cx="2084832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Mock Interview questions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1612880" y="3813048"/>
            <a:ext cx="2084832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Suggested Learning Path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6281928" y="2194560"/>
            <a:ext cx="2084832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Resume Analyzer output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832104" y="92354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Visual Representation</a:t>
            </a:r>
            <a:endParaRPr lang="en-US" sz="466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34593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77647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638544"/>
            <a:ext cx="12984480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5056632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Advantages</a:t>
            </a:r>
            <a:endParaRPr lang="en-US" sz="64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32104" y="1298448"/>
            <a:ext cx="12984480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08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227832"/>
            <a:ext cx="5989320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AI-based personalized guidance to enhance user satisfaction.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571232" y="3227832"/>
            <a:ext cx="5989320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Reduces confusion in making career choices by providing clarity.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571232" y="4251960"/>
            <a:ext cx="5989320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Easy and accessible information to free learning resources.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78992" y="5266944"/>
            <a:ext cx="5989320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Provides a realistic interview practice experience to prepare users.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2104" y="2084832"/>
            <a:ext cx="12984480" cy="7498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70"/>
              </a:lnSpc>
              <a:buNone/>
            </a:pPr>
            <a:r>
              <a:rPr lang="en-US" sz="469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Benefits of Using the Application</a:t>
            </a:r>
            <a:endParaRPr lang="en-US" sz="469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78992" y="4251960"/>
            <a:ext cx="598932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Enhances resumes, ensuring users are job-ready.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91363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562856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202936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AI-Powered Career Guidance System</a:t>
            </a:r>
            <a:endParaRPr lang="en-US" sz="464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32104" y="1435608"/>
            <a:ext cx="12984480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01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32104" y="6501384"/>
            <a:ext cx="12984480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6346190"/>
            <a:ext cx="8629650" cy="762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056632"/>
            <a:ext cx="8010144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Limitations</a:t>
            </a:r>
            <a:endParaRPr lang="en-US" sz="64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832104" y="6638544"/>
            <a:ext cx="8010144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4416552"/>
            <a:ext cx="8010144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298448"/>
            <a:ext cx="8010144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09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32104" y="3776472"/>
            <a:ext cx="8010144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065008" y="3557016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6409944" y="521208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065008" y="521208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409944" y="3557016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Challenges Faced by the System</a:t>
            </a:r>
            <a:endParaRPr lang="en-US" sz="466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9710928" y="5504688"/>
            <a:ext cx="3986784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Requires stable internet connectivity for seamless API responses.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9710928" y="3063240"/>
            <a:ext cx="3986784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Current resume analysis features may not handle all formats effectively.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950976" y="2871216"/>
            <a:ext cx="3986784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The application's effectiveness is dependent on the quality of user input; inaccurate data leads to suboptimal suggestions.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50976" y="5504688"/>
            <a:ext cx="3986784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Emphasizes the need for user trust and strong data privacy assurances to ensure confidentiality.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858000"/>
            <a:ext cx="80101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786384"/>
            <a:ext cx="8010144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10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832104" y="3264408"/>
            <a:ext cx="8010144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7150608"/>
            <a:ext cx="8010144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3904488"/>
            <a:ext cx="8010144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53712"/>
            <a:ext cx="8010144" cy="2048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Future Enhancements</a:t>
            </a:r>
            <a:endParaRPr lang="en-US" sz="642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57616" y="3264408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8357616" y="5513832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108192" y="5513832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108192" y="3264408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50976" y="2779776"/>
            <a:ext cx="3986784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Expand the application to include multilingual support, such as Telugu, to serve a broader audience.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950976" y="5413248"/>
            <a:ext cx="3986784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Integrate options for connecting with real mentors or counselors for personal guidance.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Proposed Improvements</a:t>
            </a:r>
            <a:endParaRPr lang="en-US" sz="466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9710928" y="2962656"/>
            <a:ext cx="3986784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Incorporate features for tracking user skill progress over time to provide tailored advancements.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710928" y="5221224"/>
            <a:ext cx="3986784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Develop a resume builder equipped with live feedback and tips to streamline the creation process.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34593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77647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638544"/>
            <a:ext cx="12984480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056632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Conclusion</a:t>
            </a:r>
            <a:endParaRPr lang="en-US" sz="64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32104" y="1298448"/>
            <a:ext cx="12984480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11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472" y="3209544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3209544"/>
            <a:ext cx="136245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3209544"/>
            <a:ext cx="95097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928" y="3209544"/>
            <a:ext cx="122529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963656" y="4526280"/>
            <a:ext cx="2715768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Furnish practical tools designed to enhance career success and readiness.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7626096" y="4526280"/>
            <a:ext cx="2715768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Guide students towards informed career choices for better outcomes.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832104" y="206654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Closing Remarks</a:t>
            </a:r>
            <a:endParaRPr lang="en-US" sz="466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565150" y="4526280"/>
            <a:ext cx="3691890" cy="7588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This application exemplifies how AI can: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4297680" y="4526280"/>
            <a:ext cx="2715768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Effectively bridge the gap between education and employability challenges.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34593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98448"/>
            <a:ext cx="12984480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12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832104" y="5056632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Thank You</a:t>
            </a:r>
            <a:endParaRPr lang="en-US" sz="64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6638544"/>
            <a:ext cx="12984480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377647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320" y="2487168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5577840"/>
            <a:ext cx="1188720" cy="11887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2487168"/>
            <a:ext cx="1188720" cy="11887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320" y="5577840"/>
            <a:ext cx="1188720" cy="118872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778240" y="2843784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1"/>
          <p:cNvSpPr/>
          <p:nvPr/>
        </p:nvSpPr>
        <p:spPr>
          <a:xfrm>
            <a:off x="5687568" y="5934456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3" name="Text 2"/>
          <p:cNvSpPr/>
          <p:nvPr/>
        </p:nvSpPr>
        <p:spPr>
          <a:xfrm>
            <a:off x="5687568" y="2843784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3"/>
          <p:cNvSpPr/>
          <p:nvPr/>
        </p:nvSpPr>
        <p:spPr>
          <a:xfrm>
            <a:off x="8778240" y="5934456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4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Engagement with the Audience</a:t>
            </a:r>
            <a:endParaRPr lang="en-US" sz="466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6" name="Text 5"/>
          <p:cNvSpPr/>
          <p:nvPr/>
        </p:nvSpPr>
        <p:spPr>
          <a:xfrm>
            <a:off x="950976" y="5696712"/>
            <a:ext cx="3986784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GitHub: Avinash_Creates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Text 6"/>
          <p:cNvSpPr/>
          <p:nvPr/>
        </p:nvSpPr>
        <p:spPr>
          <a:xfrm>
            <a:off x="950976" y="3246120"/>
            <a:ext cx="3986784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Any Questions?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8" name="Text 7"/>
          <p:cNvSpPr/>
          <p:nvPr/>
        </p:nvSpPr>
        <p:spPr>
          <a:xfrm>
            <a:off x="9710928" y="3246120"/>
            <a:ext cx="3986784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Presented by: Avinash Pamarthi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9" name="Text 8"/>
          <p:cNvSpPr/>
          <p:nvPr/>
        </p:nvSpPr>
        <p:spPr>
          <a:xfrm>
            <a:off x="9710928" y="5504688"/>
            <a:ext cx="3986784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Email: pamarthiavinash07@gmail.com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Thank You</a:t>
            </a:r>
            <a:endParaRPr lang="en-US" sz="642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0965" y="-889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232" y="458114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8. </a:t>
            </a: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  <a:sym typeface="+mn-ea"/>
              </a:rPr>
              <a:t>Advantages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 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71232" y="394106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6. </a:t>
            </a: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  <a:sym typeface="+mn-ea"/>
              </a:rPr>
              <a:t>Modules Overview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78992" y="3310128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3. </a:t>
            </a: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Problem Statement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71232" y="584301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12.</a:t>
            </a: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  <a:sym typeface="+mn-ea"/>
              </a:rPr>
              <a:t>Thank You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78992" y="394106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5. Proposed System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71232" y="2679192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2. Introduction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71232" y="3310128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4. Objectives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71232" y="648309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8"/>
          <p:cNvSpPr/>
          <p:nvPr/>
        </p:nvSpPr>
        <p:spPr>
          <a:xfrm>
            <a:off x="1078992" y="458114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7. </a:t>
            </a: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  <a:sym typeface="+mn-ea"/>
              </a:rPr>
              <a:t>Technologies Used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 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71232" y="5212080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10. </a:t>
            </a: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  <a:sym typeface="+mn-ea"/>
              </a:rPr>
              <a:t>Future Enhancements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 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78992" y="2679192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1. Title Slide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78992" y="584301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11. </a:t>
            </a: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  <a:sym typeface="+mn-ea"/>
              </a:rPr>
              <a:t>Conclusion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31850" y="1103630"/>
            <a:ext cx="12984480" cy="1009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CONTENTS</a:t>
            </a:r>
            <a:endParaRPr lang="en-US" sz="641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78992" y="648309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78992" y="5212080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9. Limitations</a:t>
            </a:r>
            <a:endParaRPr lang="en-US" sz="232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34593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056632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Introduction</a:t>
            </a:r>
            <a:endParaRPr lang="en-US" sz="64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832104" y="1298448"/>
            <a:ext cx="12984480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02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832104" y="6638544"/>
            <a:ext cx="12984480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77647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9152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9152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9152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9152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9152"/>
            <a:ext cx="4544568" cy="45445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291072" y="370332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7598664" y="5504688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7598664" y="3273552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6291072" y="507492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8403336" y="438912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9710928" y="6080760"/>
            <a:ext cx="3986784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Suggest personalized learning paths to bridge knowledge gaps.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950976" y="2971800"/>
            <a:ext cx="3986784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This project is an AI-powered career guidance system that assists students in multiple ways: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9711055" y="2688590"/>
            <a:ext cx="3986530" cy="1129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Explore suitable career paths tailored to their skills and interests.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832104" y="1344168"/>
            <a:ext cx="12984480" cy="7498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70"/>
              </a:lnSpc>
              <a:buNone/>
            </a:pPr>
            <a:r>
              <a:rPr lang="en-US" sz="469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Overview of the Project</a:t>
            </a:r>
            <a:endParaRPr lang="en-US" sz="469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10177272" y="4197096"/>
            <a:ext cx="3511296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Analyze their resumes for improvement and provide actionable feedback.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950976" y="5605272"/>
            <a:ext cx="3986784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Prepare for interviews with mock questions to build confidence.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34593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98448"/>
            <a:ext cx="12984480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03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056632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Problem Statement</a:t>
            </a:r>
            <a:endParaRPr lang="en-US" sz="642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32104" y="6638544"/>
            <a:ext cx="12984480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377647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41848" y="438912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028432" y="576072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028432" y="3008376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2779776"/>
            <a:ext cx="3986784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Manual counseling processes are time-consuming, often leading to inaccurate advice and extended waiting periods.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50976" y="4005072"/>
            <a:ext cx="3511296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Students often struggle to find career guidance that is specifically tailored to their individual skills and interests.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9710928" y="5221224"/>
            <a:ext cx="3986784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There's a significant gap existing between educational outcomes, self-assessment of skills, and preparedness for the industry.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Issues Faced by Students</a:t>
            </a:r>
            <a:endParaRPr lang="en-US" sz="466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34593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638544"/>
            <a:ext cx="12984480" cy="31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5056632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8030"/>
              </a:lnSpc>
              <a:buNone/>
            </a:pPr>
            <a:r>
              <a:rPr lang="en-US" sz="642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Objectives</a:t>
            </a:r>
            <a:endParaRPr lang="en-US" sz="6420" dirty="0">
              <a:solidFill>
                <a:srgbClr val="BDB3FC"/>
              </a:solidFill>
              <a:latin typeface="Arial Black" panose="020B0A04020102020204" charset="0"/>
              <a:ea typeface="思源黑体-思源黑体-SemiBold" pitchFamily="34" charset="-122"/>
              <a:cs typeface="Arial Black" panose="020B0A0402010202020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832104" y="377647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298448"/>
            <a:ext cx="12984480" cy="2212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04</a:t>
            </a:r>
            <a:endParaRPr lang="en-US" sz="1393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312" y="3209544"/>
            <a:ext cx="136245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3209544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912" y="3209544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088" y="3209544"/>
            <a:ext cx="95097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297680" y="4535424"/>
            <a:ext cx="2715768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Analyze resumes and furnish constructive feedback for improvement.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7626096" y="4535424"/>
            <a:ext cx="2715768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Recommend tailored learning paths along with free resources for effective study.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0963656" y="4535424"/>
            <a:ext cx="2715768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Conduct mock interviews to aid users in preparation and build confidence.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832104" y="2066544"/>
            <a:ext cx="12984480" cy="7498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70"/>
              </a:lnSpc>
              <a:buNone/>
            </a:pPr>
            <a:r>
              <a:rPr lang="en-US" sz="4690" dirty="0">
                <a:solidFill>
                  <a:srgbClr val="BDB3FC"/>
                </a:solidFill>
                <a:latin typeface="Arial Black" panose="020B0A04020102020204" charset="0"/>
                <a:ea typeface="思源黑体-思源黑体-SemiBold" pitchFamily="34" charset="-122"/>
                <a:cs typeface="Arial Black" panose="020B0A04020102020204" charset="0"/>
              </a:rPr>
              <a:t>Goals of the Project</a:t>
            </a:r>
            <a:endParaRPr lang="en-US" sz="469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960120" y="4535424"/>
            <a:ext cx="2715768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Arial Black" panose="020B0A04020102020204" charset="0"/>
                <a:ea typeface="思源黑体-思源黑体-Medium" pitchFamily="34" charset="-122"/>
                <a:cs typeface="Arial Black" panose="020B0A04020102020204" charset="0"/>
              </a:rPr>
              <a:t>Provide career suggestions based on user inputs and their backgrounds.</a:t>
            </a:r>
            <a:endParaRPr lang="en-US" sz="185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4019</Words>
  <Application>WPS Slides</Application>
  <PresentationFormat>On-screen Show (16:9)</PresentationFormat>
  <Paragraphs>309</Paragraphs>
  <Slides>28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SimSun</vt:lpstr>
      <vt:lpstr>Wingdings</vt:lpstr>
      <vt:lpstr>Arial Black</vt:lpstr>
      <vt:lpstr>思源黑体-思源黑体-SemiBold</vt:lpstr>
      <vt:lpstr>思源黑体-思源黑体-Medium</vt:lpstr>
      <vt:lpstr>思源黑体-思源黑体-Medium</vt:lpstr>
      <vt:lpstr>思源黑体-思源黑体-Medium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Avinash Pamarthi</cp:lastModifiedBy>
  <cp:revision>5</cp:revision>
  <dcterms:created xsi:type="dcterms:W3CDTF">2025-04-14T11:26:00Z</dcterms:created>
  <dcterms:modified xsi:type="dcterms:W3CDTF">2025-04-14T12:41:49Z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06C3094ED1FD4579A038727BA4925EC2_12</vt:lpwstr>
  </property>
  <property fmtid="{D5CDD505-2E9C-101B-9397-08002B2CF9AE}" pid="3" name="KSOProductBuildVer">
    <vt:lpwstr>1033-12.2.0.20782</vt:lpwstr>
  </property>
</Properties>
</file>